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laj.p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07067" y="820882"/>
            <a:ext cx="7766936" cy="3229954"/>
          </a:xfrm>
        </p:spPr>
        <p:txBody>
          <a:bodyPr/>
          <a:lstStyle/>
          <a:p>
            <a:r>
              <a:rPr lang="pl-PL" sz="6600" dirty="0"/>
              <a:t>To czym oddychasz zależy od Ciebie!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482" y="4050833"/>
            <a:ext cx="8780318" cy="1096899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/>
              <a:t>"Redukcja emisji zanieczyszczeń do powietrza w gminie Kłaj,</a:t>
            </a:r>
            <a:br>
              <a:rPr lang="pl-PL" sz="2000" b="1" dirty="0"/>
            </a:br>
            <a:r>
              <a:rPr lang="pl-PL" sz="2000" b="1" dirty="0"/>
              <a:t> poprzez wymianę kotłów węglowych na źródła ciepła zasilane gazem i biomasą etap II”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8068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10700" b="1" dirty="0"/>
              <a:t>Pamiętaj!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0070" y="2441143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6600" dirty="0"/>
              <a:t>Masz wpływ na jakość powietrza, którym oddychasz! </a:t>
            </a:r>
          </a:p>
        </p:txBody>
      </p:sp>
    </p:spTree>
    <p:extLst>
      <p:ext uri="{BB962C8B-B14F-4D97-AF65-F5344CB8AC3E}">
        <p14:creationId xmlns:p14="http://schemas.microsoft.com/office/powerpoint/2010/main" val="155986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1276" y="1946854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pl-PL" sz="2400" dirty="0"/>
              <a:t>„Redukcja emisji zanieczyszczeń do powietrza w gminie Kłaj, poprzez wymianę kotłów węglowych na źródła ciepła zasilane gazem i biomasą etap II”</a:t>
            </a:r>
            <a:br>
              <a:rPr lang="pl-PL" sz="2400" dirty="0"/>
            </a:br>
            <a:endParaRPr lang="pl-PL" sz="2400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88" y="763371"/>
            <a:ext cx="8668976" cy="712718"/>
          </a:xfrm>
        </p:spPr>
      </p:pic>
      <p:pic>
        <p:nvPicPr>
          <p:cNvPr id="5" name="Obraz 4" descr="C:\Users\olifka\Desktop\Promocja\Materiały Promocyjne Gmina Kłaj\Tripnavigo\Materiały do ulotek i aplikacji\3. herb\herb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010" y="3426691"/>
            <a:ext cx="1327785" cy="15468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rostokąt 5"/>
          <p:cNvSpPr/>
          <p:nvPr/>
        </p:nvSpPr>
        <p:spPr>
          <a:xfrm>
            <a:off x="2229102" y="5132588"/>
            <a:ext cx="5181599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Więcej informacji:</a:t>
            </a: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www.klaj.pl</a:t>
            </a:r>
            <a:r>
              <a:rPr lang="pl-P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35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7953" y="279786"/>
            <a:ext cx="8596668" cy="1403541"/>
          </a:xfrm>
        </p:spPr>
        <p:txBody>
          <a:bodyPr>
            <a:noAutofit/>
          </a:bodyPr>
          <a:lstStyle/>
          <a:p>
            <a:r>
              <a:rPr lang="pl-PL" sz="6000" dirty="0"/>
              <a:t>Czym jest niska emisja? 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27952" y="1911928"/>
            <a:ext cx="9672011" cy="43745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sz="2800" dirty="0"/>
              <a:t>	To zanieczyszczanie powietrza szkodliwymi gazami i pyłami, które utrzymują się na niskiej wysokości (od gruntu do 40 metrów) i emitowane są głowienie z niskich kominów, najczęściej z gospodarstw mieszkalnych. Toksyczne zanieczyszczenie nie ulega rozproszeniu w atmosferze, tylko kumuluje się w miejscu powstawania, wywierając zły wpływ na ludzkie zdrowie i środowisko lokalne. </a:t>
            </a:r>
          </a:p>
          <a:p>
            <a:pPr algn="just"/>
            <a:r>
              <a:rPr lang="pl-PL" sz="2800" dirty="0"/>
              <a:t>	W Polsce zjawisko to występuje przez cały rok, jednak najbardziej nasilone i widoczne jest w sezonie grzewczym (od października do marca) w postaci uciążliwego i widocznego gołym okiem smogu.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458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1081" y="435649"/>
            <a:ext cx="7043110" cy="967123"/>
          </a:xfrm>
        </p:spPr>
        <p:txBody>
          <a:bodyPr>
            <a:normAutofit fontScale="90000"/>
          </a:bodyPr>
          <a:lstStyle/>
          <a:p>
            <a:r>
              <a:rPr lang="pl-PL" sz="6000" dirty="0"/>
              <a:t>Czym jest smog? 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4599" y="1745673"/>
            <a:ext cx="8549792" cy="3844637"/>
          </a:xfrm>
        </p:spPr>
        <p:txBody>
          <a:bodyPr>
            <a:noAutofit/>
          </a:bodyPr>
          <a:lstStyle/>
          <a:p>
            <a:pPr algn="just"/>
            <a:r>
              <a:rPr lang="pl-PL" sz="3200" dirty="0"/>
              <a:t>	Smog jest nienaturalnym zjawiskiem atmosferycznym powstającym w wyniku połączenia zanieczyszczeń pochodzenia antropogenicznego, czyli wytwarzanych przez człowieka z niekorzystnymi zjawiskami naturalnymi, takimi jak duża wilgotność powietrza (mgła) i brak wiatru.</a:t>
            </a:r>
          </a:p>
          <a:p>
            <a:pPr algn="just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90928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5" y="310959"/>
            <a:ext cx="7656174" cy="1008688"/>
          </a:xfrm>
        </p:spPr>
        <p:txBody>
          <a:bodyPr>
            <a:normAutofit/>
          </a:bodyPr>
          <a:lstStyle/>
          <a:p>
            <a:r>
              <a:rPr lang="pl-PL" sz="5400" dirty="0"/>
              <a:t>Przyczyny niskiej emisji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77335" y="1693717"/>
            <a:ext cx="9100510" cy="4738255"/>
          </a:xfrm>
        </p:spPr>
        <p:txBody>
          <a:bodyPr>
            <a:normAutofit fontScale="6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5100" dirty="0"/>
              <a:t>palenie w piecu paliwami złej jakości (np. zanieczyszczony węgiel, mokre drewno);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5100" dirty="0"/>
              <a:t>palenie śmieci (np. butelki plastikowe, kartony po mleku, czasopisma, opony);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5100" dirty="0"/>
              <a:t>niesprawne urządzenia grzewcze;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5100" dirty="0"/>
              <a:t>zanieczyszczone przewody kominowe;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5100" dirty="0"/>
              <a:t>nieprawidłowa eksploatacja urządzeń grzewczych i instalacji kominowych;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5100" dirty="0"/>
              <a:t>nadmierny transport samochodowy.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265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3291" y="62345"/>
            <a:ext cx="9003839" cy="2254827"/>
          </a:xfrm>
        </p:spPr>
        <p:txBody>
          <a:bodyPr/>
          <a:lstStyle/>
          <a:p>
            <a:r>
              <a:rPr lang="pl-PL" dirty="0"/>
              <a:t>Jakie zanieczyszczenia</a:t>
            </a:r>
            <a:br>
              <a:rPr lang="pl-PL" dirty="0"/>
            </a:br>
            <a:r>
              <a:rPr lang="pl-PL" dirty="0"/>
              <a:t>wydobywają się z kominów?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61285" y="2396205"/>
            <a:ext cx="10261144" cy="4461795"/>
          </a:xfrm>
        </p:spPr>
        <p:txBody>
          <a:bodyPr>
            <a:normAutofit fontScale="47500" lnSpcReduction="20000"/>
          </a:bodyPr>
          <a:lstStyle/>
          <a:p>
            <a:pPr algn="l"/>
            <a:endParaRPr lang="pl-PL" sz="31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4400" b="1" dirty="0"/>
              <a:t>tlenki azotu (</a:t>
            </a:r>
            <a:r>
              <a:rPr lang="pl-PL" sz="4400" b="1" dirty="0" err="1"/>
              <a:t>NOx</a:t>
            </a:r>
            <a:r>
              <a:rPr lang="pl-PL" sz="4400" b="1" dirty="0"/>
              <a:t>)</a:t>
            </a:r>
            <a:r>
              <a:rPr lang="pl-PL" sz="4400" dirty="0"/>
              <a:t> – substancje rakotwórcze, utrzymują się blisko ziemi, mają ostry zapach;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4400" b="1" dirty="0"/>
              <a:t>pyły zawieszone PM10, PM 2,5</a:t>
            </a:r>
            <a:r>
              <a:rPr lang="pl-PL" sz="4400" dirty="0"/>
              <a:t> – niewidoczne dla oka, wdychane dostają się bezpośrednio do krwi i uszkadzają układ oddechowy oraz krwionośny;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4400" b="1" dirty="0"/>
              <a:t>tlenek węgla (CO) </a:t>
            </a:r>
            <a:r>
              <a:rPr lang="pl-PL" sz="4400" dirty="0"/>
              <a:t>– bezbarwny, bezwonny, silnie trujący;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4400" b="1" dirty="0"/>
              <a:t>dwutlenek siarki (SO₂) </a:t>
            </a:r>
            <a:r>
              <a:rPr lang="pl-PL" sz="4400" dirty="0"/>
              <a:t>– powoduje kwaśne deszczem, uszkadza rogówkę oka</a:t>
            </a:r>
            <a:br>
              <a:rPr lang="pl-PL" sz="4400" dirty="0"/>
            </a:br>
            <a:r>
              <a:rPr lang="pl-PL" sz="4400" dirty="0"/>
              <a:t> i drogi oddechowe;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4400" b="1" dirty="0"/>
              <a:t>metale ciężkie (rtęć, kadm, ołów) </a:t>
            </a:r>
            <a:r>
              <a:rPr lang="pl-PL" sz="4400" dirty="0"/>
              <a:t>– szkodliwe dla wszystkich organizmów żywych, uszkadzają układ nerwowy;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l-PL" sz="4400" b="1" dirty="0"/>
              <a:t>dioksyny</a:t>
            </a:r>
            <a:r>
              <a:rPr lang="pl-PL" sz="4400" dirty="0"/>
              <a:t> – odpowiedzialne za nowotwory i bezpłodność</a:t>
            </a:r>
            <a:r>
              <a:rPr lang="pl-PL" sz="2500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103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pl-PL" sz="4800" dirty="0"/>
              <a:t>Od czego jeszcze zależy jakość powietrza?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3" y="2160589"/>
            <a:ext cx="9370675" cy="4427247"/>
          </a:xfrm>
        </p:spPr>
        <p:txBody>
          <a:bodyPr>
            <a:normAutofit fontScale="92500" lnSpcReduction="10000"/>
          </a:bodyPr>
          <a:lstStyle/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położenie geograficzne, np. obniżenie terenu (kotlina górska, dolina rzeki) utrudnia cyrkulację powietrza i powoduje gromadzenie się zanieczyszczeń,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liczba źródeł emisji z gospodarstw domowych (piece, kominki), w których używa się paliwa niskiej jakości,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bezwietrzna pogoda, szczególnie utrzymująca się przez wiele dni, a nawet tygodni,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gęsta zabudowa utrudniająca cyrkulację powietrza i jego wymianę,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zabudowa korytarzy przewietrzania i regeneracji powietrza,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transport (szczególnie samochodowy) i ciągłe unoszenie, wzbijanie pyłów,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przemysł oraz sąsiedztwo zakładów przemysłowych, </a:t>
            </a:r>
          </a:p>
          <a:p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zmniejszające się tereny zielone, a tym samym zatracanie się funkcji filtrowania zanieczyszczeń.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646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pl-PL" sz="4800" dirty="0"/>
              <a:t>Jaki wpływ na człowieka ma niska emisja?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067071"/>
            <a:ext cx="9370675" cy="4489593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alergie, 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nowotwory, 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astma, 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choroby układu krążenia, 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bezpłodność,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bezsenność, 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podrażnienia oczu, gardła i nosa, </a:t>
            </a:r>
          </a:p>
          <a:p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obniżona wydajność płuc.</a:t>
            </a:r>
          </a:p>
          <a:p>
            <a:endParaRPr lang="pl-PL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76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6000" dirty="0"/>
              <a:t>Jaki wpływ ma niska emisja na środowisko?</a:t>
            </a:r>
            <a:r>
              <a:rPr lang="pl-PL" dirty="0"/>
              <a:t>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1243" y="2472316"/>
            <a:ext cx="8596668" cy="3880773"/>
          </a:xfrm>
        </p:spPr>
        <p:txBody>
          <a:bodyPr/>
          <a:lstStyle/>
          <a:p>
            <a:r>
              <a:rPr lang="pl-PL" sz="2400" dirty="0"/>
              <a:t>zakwaszenie wód, </a:t>
            </a:r>
          </a:p>
          <a:p>
            <a:r>
              <a:rPr lang="pl-PL" sz="2400" dirty="0"/>
              <a:t>zanieczyszczenie gleby, </a:t>
            </a:r>
          </a:p>
          <a:p>
            <a:r>
              <a:rPr lang="pl-PL" sz="2400" dirty="0"/>
              <a:t>korozja metalowych przedmiotów,</a:t>
            </a:r>
          </a:p>
          <a:p>
            <a:r>
              <a:rPr lang="pl-PL" sz="2400" dirty="0"/>
              <a:t>niszczenie elewacji budynków, </a:t>
            </a:r>
          </a:p>
          <a:p>
            <a:r>
              <a:rPr lang="pl-PL" sz="2400" dirty="0"/>
              <a:t> kwaśne deszcze, </a:t>
            </a:r>
          </a:p>
          <a:p>
            <a:r>
              <a:rPr lang="pl-PL" sz="2400" dirty="0"/>
              <a:t>dziura ozonowa, </a:t>
            </a:r>
          </a:p>
          <a:p>
            <a:r>
              <a:rPr lang="pl-PL" sz="2400" dirty="0"/>
              <a:t>uszkadzanie aparatów fotsyntetycznych roślin, co skutkuje brakiem produkcji tlenu i obumieraniem roślin.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097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88858" y="388697"/>
            <a:ext cx="7766936" cy="2323329"/>
          </a:xfrm>
        </p:spPr>
        <p:txBody>
          <a:bodyPr/>
          <a:lstStyle/>
          <a:p>
            <a:r>
              <a:rPr lang="pl-PL" dirty="0"/>
              <a:t>W jakiś sposób możemy ograniczyć niską emisję? 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198" y="1910304"/>
            <a:ext cx="10453255" cy="4469713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wymiana starych pieców na nowe, bardziej przyjazne środowisku,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korzystanie z innych sposobów ogrzewania niż palenie w piecach</a:t>
            </a:r>
            <a:br>
              <a:rPr lang="pl-PL" sz="2000" dirty="0"/>
            </a:br>
            <a:r>
              <a:rPr lang="pl-PL" sz="2000" dirty="0"/>
              <a:t> (np. ogrzewanie gazowe, elektryczne, olejowe itp.),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ocieplenie budynków aby zapobiec utracie ciepła i konieczności nadmiernego </a:t>
            </a:r>
            <a:br>
              <a:rPr lang="pl-PL" sz="2000" dirty="0"/>
            </a:br>
            <a:r>
              <a:rPr lang="pl-PL" sz="2000" dirty="0"/>
              <a:t>palenia w piecu,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dbałość o czystość pieców i kominów,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niepalenie śmieci,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korzystanie z transportu publicznego,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poruszanie się transportem rowerowym,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dbałość o zieleń publiczną,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2000" dirty="0"/>
              <a:t>edukowanie sąsiadów i reagowanie na ich szkodliwe środowisku postępowanie.</a:t>
            </a: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105955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662</Words>
  <Application>Microsoft Office PowerPoint</Application>
  <PresentationFormat>Panoramiczny</PresentationFormat>
  <Paragraphs>63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Faseta</vt:lpstr>
      <vt:lpstr>To czym oddychasz zależy od Ciebie! </vt:lpstr>
      <vt:lpstr>Czym jest niska emisja? </vt:lpstr>
      <vt:lpstr>Czym jest smog? </vt:lpstr>
      <vt:lpstr>Przyczyny niskiej emisji</vt:lpstr>
      <vt:lpstr>Jakie zanieczyszczenia wydobywają się z kominów? </vt:lpstr>
      <vt:lpstr>Od czego jeszcze zależy jakość powietrza? </vt:lpstr>
      <vt:lpstr>Jaki wpływ na człowieka ma niska emisja?</vt:lpstr>
      <vt:lpstr>Jaki wpływ ma niska emisja na środowisko?  </vt:lpstr>
      <vt:lpstr>W jakiś sposób możemy ograniczyć niską emisję?  </vt:lpstr>
      <vt:lpstr>Pamiętaj! </vt:lpstr>
      <vt:lpstr>„Redukcja emisji zanieczyszczeń do powietrza w gminie Kłaj, poprzez wymianę kotłów węglowych na źródła ciepła zasilane gazem i biomasą etap II”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czym oddychasz zależy od Ciebie!</dc:title>
  <dc:creator>olifka</dc:creator>
  <cp:lastModifiedBy>Poręba Grzegorz</cp:lastModifiedBy>
  <cp:revision>4</cp:revision>
  <dcterms:created xsi:type="dcterms:W3CDTF">2021-02-09T08:56:40Z</dcterms:created>
  <dcterms:modified xsi:type="dcterms:W3CDTF">2021-03-03T09:54:39Z</dcterms:modified>
</cp:coreProperties>
</file>